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Quattrocento" panose="02020502030000000404" pitchFamily="18"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720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071AF-F76C-F4E5-C5E9-4193AC22E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2500CE-F1A6-9A9B-5934-21B2B0AA2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684C8-55A9-4913-BEAA-F28FF7AD07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AA273A-0EBD-1995-AFB3-7315B9C2B319}"/>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438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465189"/>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Movie Recommendation System</a:t>
            </a:r>
            <a:endParaRPr lang="en-US" sz="4400" dirty="0"/>
          </a:p>
        </p:txBody>
      </p:sp>
      <p:sp>
        <p:nvSpPr>
          <p:cNvPr id="4" name="Text 1"/>
          <p:cNvSpPr/>
          <p:nvPr/>
        </p:nvSpPr>
        <p:spPr>
          <a:xfrm>
            <a:off x="837724" y="4232196"/>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Explore building a personalized movie recommendation engine. The system employs Java with Spring Boot and the KNN algorithm to deliver tailored movie suggestions. Our goal is to elevate user experience by providing relevant, engaging movie recommendations.</a:t>
            </a:r>
            <a:endParaRPr lang="en-US" sz="1850" dirty="0"/>
          </a:p>
        </p:txBody>
      </p:sp>
      <p:sp>
        <p:nvSpPr>
          <p:cNvPr id="5" name="TextBox 4">
            <a:extLst>
              <a:ext uri="{FF2B5EF4-FFF2-40B4-BE49-F238E27FC236}">
                <a16:creationId xmlns:a16="http://schemas.microsoft.com/office/drawing/2014/main" id="{8FA0FC61-E2F0-4FB7-6948-2B93C8C3AAD9}"/>
              </a:ext>
            </a:extLst>
          </p:cNvPr>
          <p:cNvSpPr txBox="1"/>
          <p:nvPr/>
        </p:nvSpPr>
        <p:spPr>
          <a:xfrm>
            <a:off x="837724" y="6712528"/>
            <a:ext cx="3198311" cy="661720"/>
          </a:xfrm>
          <a:prstGeom prst="rect">
            <a:avLst/>
          </a:prstGeom>
          <a:noFill/>
        </p:spPr>
        <p:txBody>
          <a:bodyPr wrap="none" rtlCol="0">
            <a:spAutoFit/>
          </a:bodyPr>
          <a:lstStyle/>
          <a:p>
            <a:r>
              <a:rPr lang="en-IN" sz="1850" dirty="0">
                <a:solidFill>
                  <a:schemeClr val="bg1"/>
                </a:solidFill>
                <a:latin typeface="Quattrocento" panose="02020502030000000404" pitchFamily="18" charset="0"/>
              </a:rPr>
              <a:t>By Lakshay Gupta 22CSU242</a:t>
            </a:r>
          </a:p>
          <a:p>
            <a:r>
              <a:rPr lang="en-IN" sz="1850" dirty="0">
                <a:solidFill>
                  <a:schemeClr val="bg1"/>
                </a:solidFill>
                <a:latin typeface="Quattrocento" panose="02020502030000000404" pitchFamily="18" charset="0"/>
              </a:rPr>
              <a:t>      Sashwat Rana 22CSU240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6733" y="917258"/>
            <a:ext cx="7623334" cy="1277779"/>
          </a:xfrm>
          <a:prstGeom prst="rect">
            <a:avLst/>
          </a:prstGeom>
          <a:noFill/>
          <a:ln/>
        </p:spPr>
        <p:txBody>
          <a:bodyPr wrap="square" lIns="0" tIns="0" rIns="0" bIns="0" rtlCol="0" anchor="t"/>
          <a:lstStyle/>
          <a:p>
            <a:pPr marL="0" indent="0" algn="l">
              <a:lnSpc>
                <a:spcPts val="5000"/>
              </a:lnSpc>
              <a:buNone/>
            </a:pPr>
            <a:r>
              <a:rPr lang="en-US" sz="4000" dirty="0">
                <a:solidFill>
                  <a:srgbClr val="FFD9BE"/>
                </a:solidFill>
                <a:latin typeface="Quattrocento" pitchFamily="34" charset="0"/>
                <a:ea typeface="Quattrocento" pitchFamily="34" charset="-122"/>
                <a:cs typeface="Quattrocento" pitchFamily="34" charset="-120"/>
              </a:rPr>
              <a:t>Understanding KNN Algorithm for Movie Recommendations</a:t>
            </a:r>
            <a:endParaRPr lang="en-US" sz="4000" dirty="0"/>
          </a:p>
        </p:txBody>
      </p:sp>
      <p:sp>
        <p:nvSpPr>
          <p:cNvPr id="4" name="Shape 1"/>
          <p:cNvSpPr/>
          <p:nvPr/>
        </p:nvSpPr>
        <p:spPr>
          <a:xfrm>
            <a:off x="6246733" y="2520910"/>
            <a:ext cx="488752" cy="488752"/>
          </a:xfrm>
          <a:prstGeom prst="roundRect">
            <a:avLst>
              <a:gd name="adj" fmla="val 6668"/>
            </a:avLst>
          </a:prstGeom>
          <a:solidFill>
            <a:srgbClr val="315251"/>
          </a:solidFill>
          <a:ln/>
        </p:spPr>
        <p:txBody>
          <a:bodyPr/>
          <a:lstStyle/>
          <a:p>
            <a:endParaRPr lang="en-IN"/>
          </a:p>
        </p:txBody>
      </p:sp>
      <p:sp>
        <p:nvSpPr>
          <p:cNvPr id="5" name="Text 2"/>
          <p:cNvSpPr/>
          <p:nvPr/>
        </p:nvSpPr>
        <p:spPr>
          <a:xfrm>
            <a:off x="6952655" y="2595562"/>
            <a:ext cx="2555915" cy="319445"/>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KNN Basics</a:t>
            </a:r>
            <a:endParaRPr lang="en-US" sz="2000" dirty="0"/>
          </a:p>
        </p:txBody>
      </p:sp>
      <p:sp>
        <p:nvSpPr>
          <p:cNvPr id="6" name="Text 3"/>
          <p:cNvSpPr/>
          <p:nvPr/>
        </p:nvSpPr>
        <p:spPr>
          <a:xfrm>
            <a:off x="6952655" y="3045262"/>
            <a:ext cx="6917412" cy="347663"/>
          </a:xfrm>
          <a:prstGeom prst="rect">
            <a:avLst/>
          </a:prstGeom>
          <a:noFill/>
          <a:ln/>
        </p:spPr>
        <p:txBody>
          <a:bodyPr wrap="non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Supervised learning algorithm recommending similar movies.</a:t>
            </a:r>
            <a:endParaRPr lang="en-US" sz="1700" dirty="0"/>
          </a:p>
        </p:txBody>
      </p:sp>
      <p:sp>
        <p:nvSpPr>
          <p:cNvPr id="7" name="Shape 4"/>
          <p:cNvSpPr/>
          <p:nvPr/>
        </p:nvSpPr>
        <p:spPr>
          <a:xfrm>
            <a:off x="6246733" y="3827383"/>
            <a:ext cx="488752" cy="488752"/>
          </a:xfrm>
          <a:prstGeom prst="roundRect">
            <a:avLst>
              <a:gd name="adj" fmla="val 6668"/>
            </a:avLst>
          </a:prstGeom>
          <a:solidFill>
            <a:srgbClr val="315251"/>
          </a:solidFill>
          <a:ln/>
        </p:spPr>
        <p:txBody>
          <a:bodyPr/>
          <a:lstStyle/>
          <a:p>
            <a:endParaRPr lang="en-IN"/>
          </a:p>
        </p:txBody>
      </p:sp>
      <p:sp>
        <p:nvSpPr>
          <p:cNvPr id="8" name="Text 5"/>
          <p:cNvSpPr/>
          <p:nvPr/>
        </p:nvSpPr>
        <p:spPr>
          <a:xfrm>
            <a:off x="6952655" y="3902035"/>
            <a:ext cx="2555915" cy="319445"/>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Key Concept</a:t>
            </a:r>
            <a:endParaRPr lang="en-US" sz="2000" dirty="0"/>
          </a:p>
        </p:txBody>
      </p:sp>
      <p:sp>
        <p:nvSpPr>
          <p:cNvPr id="9" name="Text 6"/>
          <p:cNvSpPr/>
          <p:nvPr/>
        </p:nvSpPr>
        <p:spPr>
          <a:xfrm>
            <a:off x="6952655" y="4351734"/>
            <a:ext cx="6917412" cy="347663"/>
          </a:xfrm>
          <a:prstGeom prst="rect">
            <a:avLst/>
          </a:prstGeom>
          <a:noFill/>
          <a:ln/>
        </p:spPr>
        <p:txBody>
          <a:bodyPr wrap="non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Suggest movies like those users have enjoyed before.</a:t>
            </a:r>
            <a:endParaRPr lang="en-US" sz="1700" dirty="0"/>
          </a:p>
        </p:txBody>
      </p:sp>
      <p:sp>
        <p:nvSpPr>
          <p:cNvPr id="10" name="Shape 7"/>
          <p:cNvSpPr/>
          <p:nvPr/>
        </p:nvSpPr>
        <p:spPr>
          <a:xfrm>
            <a:off x="6246733" y="5133856"/>
            <a:ext cx="488752" cy="488752"/>
          </a:xfrm>
          <a:prstGeom prst="roundRect">
            <a:avLst>
              <a:gd name="adj" fmla="val 6668"/>
            </a:avLst>
          </a:prstGeom>
          <a:solidFill>
            <a:srgbClr val="315251"/>
          </a:solidFill>
          <a:ln/>
        </p:spPr>
        <p:txBody>
          <a:bodyPr/>
          <a:lstStyle/>
          <a:p>
            <a:endParaRPr lang="en-IN"/>
          </a:p>
        </p:txBody>
      </p:sp>
      <p:sp>
        <p:nvSpPr>
          <p:cNvPr id="11" name="Text 8"/>
          <p:cNvSpPr/>
          <p:nvPr/>
        </p:nvSpPr>
        <p:spPr>
          <a:xfrm>
            <a:off x="6952655" y="5208508"/>
            <a:ext cx="2555915" cy="319445"/>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Similarity Measures</a:t>
            </a:r>
            <a:endParaRPr lang="en-US" sz="2000" dirty="0"/>
          </a:p>
        </p:txBody>
      </p:sp>
      <p:sp>
        <p:nvSpPr>
          <p:cNvPr id="12" name="Text 9"/>
          <p:cNvSpPr/>
          <p:nvPr/>
        </p:nvSpPr>
        <p:spPr>
          <a:xfrm>
            <a:off x="6952655" y="5658207"/>
            <a:ext cx="6917412" cy="347663"/>
          </a:xfrm>
          <a:prstGeom prst="rect">
            <a:avLst/>
          </a:prstGeom>
          <a:noFill/>
          <a:ln/>
        </p:spPr>
        <p:txBody>
          <a:bodyPr wrap="non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Cosine similarity and Euclidean distance for comparison.</a:t>
            </a:r>
            <a:endParaRPr lang="en-US" sz="1700" dirty="0"/>
          </a:p>
        </p:txBody>
      </p:sp>
      <p:sp>
        <p:nvSpPr>
          <p:cNvPr id="13" name="Shape 10"/>
          <p:cNvSpPr/>
          <p:nvPr/>
        </p:nvSpPr>
        <p:spPr>
          <a:xfrm>
            <a:off x="6246733" y="6440329"/>
            <a:ext cx="488752" cy="488752"/>
          </a:xfrm>
          <a:prstGeom prst="roundRect">
            <a:avLst>
              <a:gd name="adj" fmla="val 6668"/>
            </a:avLst>
          </a:prstGeom>
          <a:solidFill>
            <a:srgbClr val="315251"/>
          </a:solidFill>
          <a:ln/>
        </p:spPr>
        <p:txBody>
          <a:bodyPr/>
          <a:lstStyle/>
          <a:p>
            <a:endParaRPr lang="en-IN"/>
          </a:p>
        </p:txBody>
      </p:sp>
      <p:sp>
        <p:nvSpPr>
          <p:cNvPr id="14" name="Text 11"/>
          <p:cNvSpPr/>
          <p:nvPr/>
        </p:nvSpPr>
        <p:spPr>
          <a:xfrm>
            <a:off x="6952655" y="6514981"/>
            <a:ext cx="2555915" cy="319445"/>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Important Features</a:t>
            </a:r>
            <a:endParaRPr lang="en-US" sz="2000" dirty="0"/>
          </a:p>
        </p:txBody>
      </p:sp>
      <p:sp>
        <p:nvSpPr>
          <p:cNvPr id="15" name="Text 12"/>
          <p:cNvSpPr/>
          <p:nvPr/>
        </p:nvSpPr>
        <p:spPr>
          <a:xfrm>
            <a:off x="6952655" y="6964680"/>
            <a:ext cx="6917412" cy="347663"/>
          </a:xfrm>
          <a:prstGeom prst="rect">
            <a:avLst/>
          </a:prstGeom>
          <a:noFill/>
          <a:ln/>
        </p:spPr>
        <p:txBody>
          <a:bodyPr wrap="non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Movie genres, actors, directors, and keywords are crucial.</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402086"/>
            <a:ext cx="8970764"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Data Acquisition and Preprocessing</a:t>
            </a:r>
            <a:endParaRPr lang="en-US" sz="4400" dirty="0"/>
          </a:p>
        </p:txBody>
      </p:sp>
      <p:sp>
        <p:nvSpPr>
          <p:cNvPr id="3" name="Text 1"/>
          <p:cNvSpPr/>
          <p:nvPr/>
        </p:nvSpPr>
        <p:spPr>
          <a:xfrm>
            <a:off x="837724" y="37043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Data Sourcing</a:t>
            </a:r>
            <a:endParaRPr lang="en-US" sz="2200" dirty="0"/>
          </a:p>
        </p:txBody>
      </p:sp>
      <p:sp>
        <p:nvSpPr>
          <p:cNvPr id="4" name="Text 2"/>
          <p:cNvSpPr/>
          <p:nvPr/>
        </p:nvSpPr>
        <p:spPr>
          <a:xfrm>
            <a:off x="837724" y="4295656"/>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Using TMDb API for detailed movie information.</a:t>
            </a:r>
            <a:endParaRPr lang="en-US" sz="1850" dirty="0"/>
          </a:p>
        </p:txBody>
      </p:sp>
      <p:sp>
        <p:nvSpPr>
          <p:cNvPr id="5" name="Text 3"/>
          <p:cNvSpPr/>
          <p:nvPr/>
        </p:nvSpPr>
        <p:spPr>
          <a:xfrm>
            <a:off x="837724" y="4894064"/>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Movie ID, title, genre, overview</a:t>
            </a:r>
            <a:endParaRPr lang="en-US" sz="1850" dirty="0"/>
          </a:p>
        </p:txBody>
      </p:sp>
      <p:sp>
        <p:nvSpPr>
          <p:cNvPr id="6" name="Text 4"/>
          <p:cNvSpPr/>
          <p:nvPr/>
        </p:nvSpPr>
        <p:spPr>
          <a:xfrm>
            <a:off x="837724" y="5360789"/>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Cast, keywords, user ratings</a:t>
            </a:r>
            <a:endParaRPr lang="en-US" sz="1850" dirty="0"/>
          </a:p>
        </p:txBody>
      </p:sp>
      <p:sp>
        <p:nvSpPr>
          <p:cNvPr id="7" name="Text 5"/>
          <p:cNvSpPr/>
          <p:nvPr/>
        </p:nvSpPr>
        <p:spPr>
          <a:xfrm>
            <a:off x="7614761" y="37043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Preprocessing Steps</a:t>
            </a:r>
            <a:endParaRPr lang="en-US" sz="2200" dirty="0"/>
          </a:p>
        </p:txBody>
      </p:sp>
      <p:sp>
        <p:nvSpPr>
          <p:cNvPr id="8" name="Text 6"/>
          <p:cNvSpPr/>
          <p:nvPr/>
        </p:nvSpPr>
        <p:spPr>
          <a:xfrm>
            <a:off x="7614761" y="429565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Clean missing and duplicate data</a:t>
            </a:r>
            <a:endParaRPr lang="en-US" sz="1850" dirty="0"/>
          </a:p>
        </p:txBody>
      </p:sp>
      <p:sp>
        <p:nvSpPr>
          <p:cNvPr id="9" name="Text 7"/>
          <p:cNvSpPr/>
          <p:nvPr/>
        </p:nvSpPr>
        <p:spPr>
          <a:xfrm>
            <a:off x="7614761" y="476238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Apply one-hot encoding for categorical data</a:t>
            </a:r>
            <a:endParaRPr lang="en-US" sz="1850" dirty="0"/>
          </a:p>
        </p:txBody>
      </p:sp>
      <p:sp>
        <p:nvSpPr>
          <p:cNvPr id="10" name="Text 8"/>
          <p:cNvSpPr/>
          <p:nvPr/>
        </p:nvSpPr>
        <p:spPr>
          <a:xfrm>
            <a:off x="7614761" y="522910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Split data into training and test sets (80/20)</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531858"/>
            <a:ext cx="7222093"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Spring Boot Implementation</a:t>
            </a:r>
            <a:endParaRPr lang="en-US" sz="4400" dirty="0"/>
          </a:p>
        </p:txBody>
      </p:sp>
      <p:sp>
        <p:nvSpPr>
          <p:cNvPr id="4" name="Shape 1"/>
          <p:cNvSpPr/>
          <p:nvPr/>
        </p:nvSpPr>
        <p:spPr>
          <a:xfrm>
            <a:off x="6324124" y="2594848"/>
            <a:ext cx="3614618" cy="2123242"/>
          </a:xfrm>
          <a:prstGeom prst="roundRect">
            <a:avLst>
              <a:gd name="adj" fmla="val 1691"/>
            </a:avLst>
          </a:prstGeom>
          <a:solidFill>
            <a:srgbClr val="315251"/>
          </a:solidFill>
          <a:ln/>
        </p:spPr>
        <p:txBody>
          <a:bodyPr/>
          <a:lstStyle/>
          <a:p>
            <a:endParaRPr lang="en-IN"/>
          </a:p>
        </p:txBody>
      </p:sp>
      <p:sp>
        <p:nvSpPr>
          <p:cNvPr id="5" name="Text 2"/>
          <p:cNvSpPr/>
          <p:nvPr/>
        </p:nvSpPr>
        <p:spPr>
          <a:xfrm>
            <a:off x="6563439" y="283416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Project Setup</a:t>
            </a:r>
            <a:endParaRPr lang="en-US" sz="2200" dirty="0"/>
          </a:p>
        </p:txBody>
      </p:sp>
      <p:sp>
        <p:nvSpPr>
          <p:cNvPr id="6" name="Text 3"/>
          <p:cNvSpPr/>
          <p:nvPr/>
        </p:nvSpPr>
        <p:spPr>
          <a:xfrm>
            <a:off x="6563439" y="3329702"/>
            <a:ext cx="3135987"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Create with Maven Java environment.</a:t>
            </a:r>
            <a:endParaRPr lang="en-US" sz="1850" dirty="0"/>
          </a:p>
        </p:txBody>
      </p:sp>
      <p:sp>
        <p:nvSpPr>
          <p:cNvPr id="7" name="Shape 4"/>
          <p:cNvSpPr/>
          <p:nvPr/>
        </p:nvSpPr>
        <p:spPr>
          <a:xfrm>
            <a:off x="10178058" y="2594848"/>
            <a:ext cx="3614618" cy="2123242"/>
          </a:xfrm>
          <a:prstGeom prst="roundRect">
            <a:avLst>
              <a:gd name="adj" fmla="val 1691"/>
            </a:avLst>
          </a:prstGeom>
          <a:solidFill>
            <a:srgbClr val="315251"/>
          </a:solidFill>
          <a:ln/>
        </p:spPr>
        <p:txBody>
          <a:bodyPr/>
          <a:lstStyle/>
          <a:p>
            <a:endParaRPr lang="en-IN"/>
          </a:p>
        </p:txBody>
      </p:sp>
      <p:sp>
        <p:nvSpPr>
          <p:cNvPr id="8" name="Text 5"/>
          <p:cNvSpPr/>
          <p:nvPr/>
        </p:nvSpPr>
        <p:spPr>
          <a:xfrm>
            <a:off x="10417373" y="283416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Dependencies</a:t>
            </a:r>
            <a:endParaRPr lang="en-US" sz="2200" dirty="0"/>
          </a:p>
        </p:txBody>
      </p:sp>
      <p:sp>
        <p:nvSpPr>
          <p:cNvPr id="9" name="Text 6"/>
          <p:cNvSpPr/>
          <p:nvPr/>
        </p:nvSpPr>
        <p:spPr>
          <a:xfrm>
            <a:off x="10417373" y="3329702"/>
            <a:ext cx="3135987"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Spring Web, Data JPA, and Weka KNN library integration.</a:t>
            </a:r>
            <a:endParaRPr lang="en-US" sz="1850" dirty="0"/>
          </a:p>
        </p:txBody>
      </p:sp>
      <p:sp>
        <p:nvSpPr>
          <p:cNvPr id="10" name="Shape 7"/>
          <p:cNvSpPr/>
          <p:nvPr/>
        </p:nvSpPr>
        <p:spPr>
          <a:xfrm>
            <a:off x="6324124" y="4957405"/>
            <a:ext cx="7468553" cy="1740218"/>
          </a:xfrm>
          <a:prstGeom prst="roundRect">
            <a:avLst>
              <a:gd name="adj" fmla="val 2063"/>
            </a:avLst>
          </a:prstGeom>
          <a:solidFill>
            <a:srgbClr val="315251"/>
          </a:solidFill>
          <a:ln/>
        </p:spPr>
        <p:txBody>
          <a:bodyPr/>
          <a:lstStyle/>
          <a:p>
            <a:endParaRPr lang="en-IN"/>
          </a:p>
        </p:txBody>
      </p:sp>
      <p:sp>
        <p:nvSpPr>
          <p:cNvPr id="11" name="Text 8"/>
          <p:cNvSpPr/>
          <p:nvPr/>
        </p:nvSpPr>
        <p:spPr>
          <a:xfrm>
            <a:off x="6563439" y="519672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API &amp; Database</a:t>
            </a:r>
            <a:endParaRPr lang="en-US" sz="2200" dirty="0"/>
          </a:p>
        </p:txBody>
      </p:sp>
      <p:sp>
        <p:nvSpPr>
          <p:cNvPr id="12" name="Text 9"/>
          <p:cNvSpPr/>
          <p:nvPr/>
        </p:nvSpPr>
        <p:spPr>
          <a:xfrm>
            <a:off x="6563439" y="5692259"/>
            <a:ext cx="6989921"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Endpoints for user, search, recommendations with PostgreSQL or MongoDB.</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24032" y="649367"/>
            <a:ext cx="7495937" cy="1384935"/>
          </a:xfrm>
          <a:prstGeom prst="rect">
            <a:avLst/>
          </a:prstGeom>
          <a:noFill/>
          <a:ln/>
        </p:spPr>
        <p:txBody>
          <a:bodyPr wrap="square" lIns="0" tIns="0" rIns="0" bIns="0" rtlCol="0" anchor="t"/>
          <a:lstStyle/>
          <a:p>
            <a:pPr marL="0" indent="0" algn="l">
              <a:lnSpc>
                <a:spcPts val="5450"/>
              </a:lnSpc>
              <a:buNone/>
            </a:pPr>
            <a:r>
              <a:rPr lang="en-US" sz="4350" dirty="0">
                <a:solidFill>
                  <a:srgbClr val="FFD9BE"/>
                </a:solidFill>
                <a:latin typeface="Quattrocento" pitchFamily="34" charset="0"/>
                <a:ea typeface="Quattrocento" pitchFamily="34" charset="-122"/>
                <a:cs typeface="Quattrocento" pitchFamily="34" charset="-120"/>
              </a:rPr>
              <a:t>KNN Model Training and Storage</a:t>
            </a:r>
            <a:endParaRPr lang="en-US" sz="4350" dirty="0"/>
          </a:p>
        </p:txBody>
      </p:sp>
      <p:sp>
        <p:nvSpPr>
          <p:cNvPr id="4" name="Shape 1"/>
          <p:cNvSpPr/>
          <p:nvPr/>
        </p:nvSpPr>
        <p:spPr>
          <a:xfrm>
            <a:off x="824032" y="2387441"/>
            <a:ext cx="529709" cy="529709"/>
          </a:xfrm>
          <a:prstGeom prst="roundRect">
            <a:avLst>
              <a:gd name="adj" fmla="val 6668"/>
            </a:avLst>
          </a:prstGeom>
          <a:solidFill>
            <a:srgbClr val="315251"/>
          </a:solidFill>
          <a:ln/>
        </p:spPr>
        <p:txBody>
          <a:bodyPr/>
          <a:lstStyle/>
          <a:p>
            <a:endParaRPr lang="en-IN"/>
          </a:p>
        </p:txBody>
      </p:sp>
      <p:sp>
        <p:nvSpPr>
          <p:cNvPr id="5" name="Text 2"/>
          <p:cNvSpPr/>
          <p:nvPr/>
        </p:nvSpPr>
        <p:spPr>
          <a:xfrm>
            <a:off x="922675" y="2444532"/>
            <a:ext cx="332303" cy="415409"/>
          </a:xfrm>
          <a:prstGeom prst="rect">
            <a:avLst/>
          </a:prstGeom>
          <a:noFill/>
          <a:ln/>
        </p:spPr>
        <p:txBody>
          <a:bodyPr wrap="none" lIns="0" tIns="0" rIns="0" bIns="0" rtlCol="0" anchor="t"/>
          <a:lstStyle/>
          <a:p>
            <a:pPr marL="0" indent="0" algn="ctr">
              <a:lnSpc>
                <a:spcPts val="2600"/>
              </a:lnSpc>
              <a:buNone/>
            </a:pPr>
            <a:r>
              <a:rPr lang="en-US" sz="2600" dirty="0">
                <a:solidFill>
                  <a:srgbClr val="F9EEE7"/>
                </a:solidFill>
                <a:latin typeface="Quattrocento" pitchFamily="34" charset="0"/>
                <a:ea typeface="Quattrocento" pitchFamily="34" charset="-122"/>
                <a:cs typeface="Quattrocento" pitchFamily="34" charset="-120"/>
              </a:rPr>
              <a:t>1</a:t>
            </a:r>
            <a:endParaRPr lang="en-US" sz="2600" dirty="0"/>
          </a:p>
        </p:txBody>
      </p:sp>
      <p:sp>
        <p:nvSpPr>
          <p:cNvPr id="6" name="Text 3"/>
          <p:cNvSpPr/>
          <p:nvPr/>
        </p:nvSpPr>
        <p:spPr>
          <a:xfrm>
            <a:off x="1589127" y="2468285"/>
            <a:ext cx="2769989" cy="346234"/>
          </a:xfrm>
          <a:prstGeom prst="rect">
            <a:avLst/>
          </a:prstGeom>
          <a:noFill/>
          <a:ln/>
        </p:spPr>
        <p:txBody>
          <a:bodyPr wrap="none" lIns="0" tIns="0" rIns="0" bIns="0" rtlCol="0" anchor="t"/>
          <a:lstStyle/>
          <a:p>
            <a:pPr marL="0" indent="0" algn="l">
              <a:lnSpc>
                <a:spcPts val="2700"/>
              </a:lnSpc>
              <a:buNone/>
            </a:pPr>
            <a:r>
              <a:rPr lang="en-US" sz="2150" dirty="0">
                <a:solidFill>
                  <a:srgbClr val="F9EEE7"/>
                </a:solidFill>
                <a:latin typeface="Quattrocento" pitchFamily="34" charset="0"/>
                <a:ea typeface="Quattrocento" pitchFamily="34" charset="-122"/>
                <a:cs typeface="Quattrocento" pitchFamily="34" charset="-120"/>
              </a:rPr>
              <a:t>Train Model</a:t>
            </a:r>
            <a:endParaRPr lang="en-US" sz="2150" dirty="0"/>
          </a:p>
        </p:txBody>
      </p:sp>
      <p:sp>
        <p:nvSpPr>
          <p:cNvPr id="7" name="Text 4"/>
          <p:cNvSpPr/>
          <p:nvPr/>
        </p:nvSpPr>
        <p:spPr>
          <a:xfrm>
            <a:off x="1589127" y="2955727"/>
            <a:ext cx="6730841" cy="376714"/>
          </a:xfrm>
          <a:prstGeom prst="rect">
            <a:avLst/>
          </a:prstGeom>
          <a:noFill/>
          <a:ln/>
        </p:spPr>
        <p:txBody>
          <a:bodyPr wrap="none" lIns="0" tIns="0" rIns="0" bIns="0" rtlCol="0" anchor="t"/>
          <a:lstStyle/>
          <a:p>
            <a:pPr marL="0" indent="0" algn="l">
              <a:lnSpc>
                <a:spcPts val="2950"/>
              </a:lnSpc>
              <a:buNone/>
            </a:pPr>
            <a:r>
              <a:rPr lang="en-US" sz="1850" dirty="0">
                <a:solidFill>
                  <a:srgbClr val="F9EEE7"/>
                </a:solidFill>
                <a:latin typeface="Quattrocento" pitchFamily="34" charset="0"/>
                <a:ea typeface="Quattrocento" pitchFamily="34" charset="-122"/>
                <a:cs typeface="Quattrocento" pitchFamily="34" charset="-120"/>
              </a:rPr>
              <a:t>Load and train KNN using movie features.</a:t>
            </a:r>
            <a:endParaRPr lang="en-US" sz="1850" dirty="0"/>
          </a:p>
        </p:txBody>
      </p:sp>
      <p:sp>
        <p:nvSpPr>
          <p:cNvPr id="8" name="Shape 5"/>
          <p:cNvSpPr/>
          <p:nvPr/>
        </p:nvSpPr>
        <p:spPr>
          <a:xfrm>
            <a:off x="824032" y="3803333"/>
            <a:ext cx="529709" cy="529709"/>
          </a:xfrm>
          <a:prstGeom prst="roundRect">
            <a:avLst>
              <a:gd name="adj" fmla="val 6668"/>
            </a:avLst>
          </a:prstGeom>
          <a:solidFill>
            <a:srgbClr val="315251"/>
          </a:solidFill>
          <a:ln/>
        </p:spPr>
        <p:txBody>
          <a:bodyPr/>
          <a:lstStyle/>
          <a:p>
            <a:endParaRPr lang="en-IN"/>
          </a:p>
        </p:txBody>
      </p:sp>
      <p:sp>
        <p:nvSpPr>
          <p:cNvPr id="9" name="Text 6"/>
          <p:cNvSpPr/>
          <p:nvPr/>
        </p:nvSpPr>
        <p:spPr>
          <a:xfrm>
            <a:off x="922675" y="3860423"/>
            <a:ext cx="332303" cy="415409"/>
          </a:xfrm>
          <a:prstGeom prst="rect">
            <a:avLst/>
          </a:prstGeom>
          <a:noFill/>
          <a:ln/>
        </p:spPr>
        <p:txBody>
          <a:bodyPr wrap="none" lIns="0" tIns="0" rIns="0" bIns="0" rtlCol="0" anchor="t"/>
          <a:lstStyle/>
          <a:p>
            <a:pPr marL="0" indent="0" algn="ctr">
              <a:lnSpc>
                <a:spcPts val="2600"/>
              </a:lnSpc>
              <a:buNone/>
            </a:pPr>
            <a:r>
              <a:rPr lang="en-US" sz="2600" dirty="0">
                <a:solidFill>
                  <a:srgbClr val="F9EEE7"/>
                </a:solidFill>
                <a:latin typeface="Quattrocento" pitchFamily="34" charset="0"/>
                <a:ea typeface="Quattrocento" pitchFamily="34" charset="-122"/>
                <a:cs typeface="Quattrocento" pitchFamily="34" charset="-120"/>
              </a:rPr>
              <a:t>2</a:t>
            </a:r>
            <a:endParaRPr lang="en-US" sz="2600" dirty="0"/>
          </a:p>
        </p:txBody>
      </p:sp>
      <p:sp>
        <p:nvSpPr>
          <p:cNvPr id="10" name="Text 7"/>
          <p:cNvSpPr/>
          <p:nvPr/>
        </p:nvSpPr>
        <p:spPr>
          <a:xfrm>
            <a:off x="1589127" y="3884176"/>
            <a:ext cx="2769989" cy="346234"/>
          </a:xfrm>
          <a:prstGeom prst="rect">
            <a:avLst/>
          </a:prstGeom>
          <a:noFill/>
          <a:ln/>
        </p:spPr>
        <p:txBody>
          <a:bodyPr wrap="none" lIns="0" tIns="0" rIns="0" bIns="0" rtlCol="0" anchor="t"/>
          <a:lstStyle/>
          <a:p>
            <a:pPr marL="0" indent="0" algn="l">
              <a:lnSpc>
                <a:spcPts val="2700"/>
              </a:lnSpc>
              <a:buNone/>
            </a:pPr>
            <a:r>
              <a:rPr lang="en-US" sz="2150" dirty="0">
                <a:solidFill>
                  <a:srgbClr val="F9EEE7"/>
                </a:solidFill>
                <a:latin typeface="Quattrocento" pitchFamily="34" charset="0"/>
                <a:ea typeface="Quattrocento" pitchFamily="34" charset="-122"/>
                <a:cs typeface="Quattrocento" pitchFamily="34" charset="-120"/>
              </a:rPr>
              <a:t>Tune Parameters</a:t>
            </a:r>
            <a:endParaRPr lang="en-US" sz="2150" dirty="0"/>
          </a:p>
        </p:txBody>
      </p:sp>
      <p:sp>
        <p:nvSpPr>
          <p:cNvPr id="11" name="Text 8"/>
          <p:cNvSpPr/>
          <p:nvPr/>
        </p:nvSpPr>
        <p:spPr>
          <a:xfrm>
            <a:off x="1589127" y="4371618"/>
            <a:ext cx="6730841" cy="376714"/>
          </a:xfrm>
          <a:prstGeom prst="rect">
            <a:avLst/>
          </a:prstGeom>
          <a:noFill/>
          <a:ln/>
        </p:spPr>
        <p:txBody>
          <a:bodyPr wrap="none" lIns="0" tIns="0" rIns="0" bIns="0" rtlCol="0" anchor="t"/>
          <a:lstStyle/>
          <a:p>
            <a:pPr marL="0" indent="0" algn="l">
              <a:lnSpc>
                <a:spcPts val="2950"/>
              </a:lnSpc>
              <a:buNone/>
            </a:pPr>
            <a:r>
              <a:rPr lang="en-US" sz="1850" dirty="0">
                <a:solidFill>
                  <a:srgbClr val="F9EEE7"/>
                </a:solidFill>
                <a:latin typeface="Quattrocento" pitchFamily="34" charset="0"/>
                <a:ea typeface="Quattrocento" pitchFamily="34" charset="-122"/>
                <a:cs typeface="Quattrocento" pitchFamily="34" charset="-120"/>
              </a:rPr>
              <a:t>Optimize 'k' neighbors for balance.</a:t>
            </a:r>
            <a:endParaRPr lang="en-US" sz="1850" dirty="0"/>
          </a:p>
        </p:txBody>
      </p:sp>
      <p:sp>
        <p:nvSpPr>
          <p:cNvPr id="12" name="Shape 9"/>
          <p:cNvSpPr/>
          <p:nvPr/>
        </p:nvSpPr>
        <p:spPr>
          <a:xfrm>
            <a:off x="824032" y="5219224"/>
            <a:ext cx="529709" cy="529709"/>
          </a:xfrm>
          <a:prstGeom prst="roundRect">
            <a:avLst>
              <a:gd name="adj" fmla="val 6668"/>
            </a:avLst>
          </a:prstGeom>
          <a:solidFill>
            <a:srgbClr val="315251"/>
          </a:solidFill>
          <a:ln/>
        </p:spPr>
        <p:txBody>
          <a:bodyPr/>
          <a:lstStyle/>
          <a:p>
            <a:endParaRPr lang="en-IN"/>
          </a:p>
        </p:txBody>
      </p:sp>
      <p:sp>
        <p:nvSpPr>
          <p:cNvPr id="13" name="Text 10"/>
          <p:cNvSpPr/>
          <p:nvPr/>
        </p:nvSpPr>
        <p:spPr>
          <a:xfrm>
            <a:off x="922675" y="5276314"/>
            <a:ext cx="332303" cy="415409"/>
          </a:xfrm>
          <a:prstGeom prst="rect">
            <a:avLst/>
          </a:prstGeom>
          <a:noFill/>
          <a:ln/>
        </p:spPr>
        <p:txBody>
          <a:bodyPr wrap="none" lIns="0" tIns="0" rIns="0" bIns="0" rtlCol="0" anchor="t"/>
          <a:lstStyle/>
          <a:p>
            <a:pPr marL="0" indent="0" algn="ctr">
              <a:lnSpc>
                <a:spcPts val="2600"/>
              </a:lnSpc>
              <a:buNone/>
            </a:pPr>
            <a:r>
              <a:rPr lang="en-US" sz="2600" dirty="0">
                <a:solidFill>
                  <a:srgbClr val="F9EEE7"/>
                </a:solidFill>
                <a:latin typeface="Quattrocento" pitchFamily="34" charset="0"/>
                <a:ea typeface="Quattrocento" pitchFamily="34" charset="-122"/>
                <a:cs typeface="Quattrocento" pitchFamily="34" charset="-120"/>
              </a:rPr>
              <a:t>3</a:t>
            </a:r>
            <a:endParaRPr lang="en-US" sz="2600" dirty="0"/>
          </a:p>
        </p:txBody>
      </p:sp>
      <p:sp>
        <p:nvSpPr>
          <p:cNvPr id="14" name="Text 11"/>
          <p:cNvSpPr/>
          <p:nvPr/>
        </p:nvSpPr>
        <p:spPr>
          <a:xfrm>
            <a:off x="1589127" y="5300067"/>
            <a:ext cx="2769989" cy="346234"/>
          </a:xfrm>
          <a:prstGeom prst="rect">
            <a:avLst/>
          </a:prstGeom>
          <a:noFill/>
          <a:ln/>
        </p:spPr>
        <p:txBody>
          <a:bodyPr wrap="none" lIns="0" tIns="0" rIns="0" bIns="0" rtlCol="0" anchor="t"/>
          <a:lstStyle/>
          <a:p>
            <a:pPr marL="0" indent="0" algn="l">
              <a:lnSpc>
                <a:spcPts val="2700"/>
              </a:lnSpc>
              <a:buNone/>
            </a:pPr>
            <a:r>
              <a:rPr lang="en-US" sz="2150" dirty="0">
                <a:solidFill>
                  <a:srgbClr val="F9EEE7"/>
                </a:solidFill>
                <a:latin typeface="Quattrocento" pitchFamily="34" charset="0"/>
                <a:ea typeface="Quattrocento" pitchFamily="34" charset="-122"/>
                <a:cs typeface="Quattrocento" pitchFamily="34" charset="-120"/>
              </a:rPr>
              <a:t>Save Model</a:t>
            </a:r>
            <a:endParaRPr lang="en-US" sz="2150" dirty="0"/>
          </a:p>
        </p:txBody>
      </p:sp>
      <p:sp>
        <p:nvSpPr>
          <p:cNvPr id="15" name="Text 12"/>
          <p:cNvSpPr/>
          <p:nvPr/>
        </p:nvSpPr>
        <p:spPr>
          <a:xfrm>
            <a:off x="1589127" y="5787509"/>
            <a:ext cx="6730841" cy="376714"/>
          </a:xfrm>
          <a:prstGeom prst="rect">
            <a:avLst/>
          </a:prstGeom>
          <a:noFill/>
          <a:ln/>
        </p:spPr>
        <p:txBody>
          <a:bodyPr wrap="none" lIns="0" tIns="0" rIns="0" bIns="0" rtlCol="0" anchor="t"/>
          <a:lstStyle/>
          <a:p>
            <a:pPr marL="0" indent="0" algn="l">
              <a:lnSpc>
                <a:spcPts val="2950"/>
              </a:lnSpc>
              <a:buNone/>
            </a:pPr>
            <a:r>
              <a:rPr lang="en-US" sz="1850" dirty="0">
                <a:solidFill>
                  <a:srgbClr val="F9EEE7"/>
                </a:solidFill>
                <a:latin typeface="Quattrocento" pitchFamily="34" charset="0"/>
                <a:ea typeface="Quattrocento" pitchFamily="34" charset="-122"/>
                <a:cs typeface="Quattrocento" pitchFamily="34" charset="-120"/>
              </a:rPr>
              <a:t>Persist as serialized object for reuse.</a:t>
            </a:r>
            <a:endParaRPr lang="en-US" sz="1850" dirty="0"/>
          </a:p>
        </p:txBody>
      </p:sp>
      <p:sp>
        <p:nvSpPr>
          <p:cNvPr id="16" name="Shape 13"/>
          <p:cNvSpPr/>
          <p:nvPr/>
        </p:nvSpPr>
        <p:spPr>
          <a:xfrm>
            <a:off x="824032" y="6635115"/>
            <a:ext cx="529709" cy="529709"/>
          </a:xfrm>
          <a:prstGeom prst="roundRect">
            <a:avLst>
              <a:gd name="adj" fmla="val 6668"/>
            </a:avLst>
          </a:prstGeom>
          <a:solidFill>
            <a:srgbClr val="315251"/>
          </a:solidFill>
          <a:ln/>
        </p:spPr>
        <p:txBody>
          <a:bodyPr/>
          <a:lstStyle/>
          <a:p>
            <a:endParaRPr lang="en-IN"/>
          </a:p>
        </p:txBody>
      </p:sp>
      <p:sp>
        <p:nvSpPr>
          <p:cNvPr id="17" name="Text 14"/>
          <p:cNvSpPr/>
          <p:nvPr/>
        </p:nvSpPr>
        <p:spPr>
          <a:xfrm>
            <a:off x="922675" y="6692205"/>
            <a:ext cx="332303" cy="415409"/>
          </a:xfrm>
          <a:prstGeom prst="rect">
            <a:avLst/>
          </a:prstGeom>
          <a:noFill/>
          <a:ln/>
        </p:spPr>
        <p:txBody>
          <a:bodyPr wrap="none" lIns="0" tIns="0" rIns="0" bIns="0" rtlCol="0" anchor="t"/>
          <a:lstStyle/>
          <a:p>
            <a:pPr marL="0" indent="0" algn="ctr">
              <a:lnSpc>
                <a:spcPts val="2600"/>
              </a:lnSpc>
              <a:buNone/>
            </a:pPr>
            <a:r>
              <a:rPr lang="en-US" sz="2600" dirty="0">
                <a:solidFill>
                  <a:srgbClr val="F9EEE7"/>
                </a:solidFill>
                <a:latin typeface="Quattrocento" pitchFamily="34" charset="0"/>
                <a:ea typeface="Quattrocento" pitchFamily="34" charset="-122"/>
                <a:cs typeface="Quattrocento" pitchFamily="34" charset="-120"/>
              </a:rPr>
              <a:t>4</a:t>
            </a:r>
            <a:endParaRPr lang="en-US" sz="2600" dirty="0"/>
          </a:p>
        </p:txBody>
      </p:sp>
      <p:sp>
        <p:nvSpPr>
          <p:cNvPr id="18" name="Text 15"/>
          <p:cNvSpPr/>
          <p:nvPr/>
        </p:nvSpPr>
        <p:spPr>
          <a:xfrm>
            <a:off x="1589127" y="6715958"/>
            <a:ext cx="2769989" cy="346234"/>
          </a:xfrm>
          <a:prstGeom prst="rect">
            <a:avLst/>
          </a:prstGeom>
          <a:noFill/>
          <a:ln/>
        </p:spPr>
        <p:txBody>
          <a:bodyPr wrap="none" lIns="0" tIns="0" rIns="0" bIns="0" rtlCol="0" anchor="t"/>
          <a:lstStyle/>
          <a:p>
            <a:pPr marL="0" indent="0" algn="l">
              <a:lnSpc>
                <a:spcPts val="2700"/>
              </a:lnSpc>
              <a:buNone/>
            </a:pPr>
            <a:r>
              <a:rPr lang="en-US" sz="2150" dirty="0">
                <a:solidFill>
                  <a:srgbClr val="F9EEE7"/>
                </a:solidFill>
                <a:latin typeface="Quattrocento" pitchFamily="34" charset="0"/>
                <a:ea typeface="Quattrocento" pitchFamily="34" charset="-122"/>
                <a:cs typeface="Quattrocento" pitchFamily="34" charset="-120"/>
              </a:rPr>
              <a:t>Evaluate Performance</a:t>
            </a:r>
            <a:endParaRPr lang="en-US" sz="2150" dirty="0"/>
          </a:p>
        </p:txBody>
      </p:sp>
      <p:sp>
        <p:nvSpPr>
          <p:cNvPr id="19" name="Text 16"/>
          <p:cNvSpPr/>
          <p:nvPr/>
        </p:nvSpPr>
        <p:spPr>
          <a:xfrm>
            <a:off x="1589127" y="7203400"/>
            <a:ext cx="6730841" cy="376714"/>
          </a:xfrm>
          <a:prstGeom prst="rect">
            <a:avLst/>
          </a:prstGeom>
          <a:noFill/>
          <a:ln/>
        </p:spPr>
        <p:txBody>
          <a:bodyPr wrap="none" lIns="0" tIns="0" rIns="0" bIns="0" rtlCol="0" anchor="t"/>
          <a:lstStyle/>
          <a:p>
            <a:pPr marL="0" indent="0" algn="l">
              <a:lnSpc>
                <a:spcPts val="2950"/>
              </a:lnSpc>
              <a:buNone/>
            </a:pPr>
            <a:r>
              <a:rPr lang="en-US" sz="1850" dirty="0">
                <a:solidFill>
                  <a:srgbClr val="F9EEE7"/>
                </a:solidFill>
                <a:latin typeface="Quattrocento" pitchFamily="34" charset="0"/>
                <a:ea typeface="Quattrocento" pitchFamily="34" charset="-122"/>
                <a:cs typeface="Quattrocento" pitchFamily="34" charset="-120"/>
              </a:rPr>
              <a:t>Use Precision, Recall, F1-score, and RMSE metrics.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210514"/>
            <a:ext cx="7436048"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Recommendation Engine API</a:t>
            </a:r>
            <a:endParaRPr lang="en-US" sz="4400" dirty="0"/>
          </a:p>
        </p:txBody>
      </p:sp>
      <p:sp>
        <p:nvSpPr>
          <p:cNvPr id="3" name="Text 1"/>
          <p:cNvSpPr/>
          <p:nvPr/>
        </p:nvSpPr>
        <p:spPr>
          <a:xfrm>
            <a:off x="837724" y="351282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API Structure</a:t>
            </a:r>
            <a:endParaRPr lang="en-US" sz="2200" dirty="0"/>
          </a:p>
        </p:txBody>
      </p:sp>
      <p:sp>
        <p:nvSpPr>
          <p:cNvPr id="4" name="Text 2"/>
          <p:cNvSpPr/>
          <p:nvPr/>
        </p:nvSpPr>
        <p:spPr>
          <a:xfrm>
            <a:off x="837724" y="4104084"/>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RESTful design with GET endpoints.</a:t>
            </a:r>
            <a:endParaRPr lang="en-US" sz="1850" dirty="0"/>
          </a:p>
        </p:txBody>
      </p:sp>
      <p:sp>
        <p:nvSpPr>
          <p:cNvPr id="5" name="Text 3"/>
          <p:cNvSpPr/>
          <p:nvPr/>
        </p:nvSpPr>
        <p:spPr>
          <a:xfrm>
            <a:off x="837724" y="4702493"/>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Parameters: userId, movieId, number of recommendations</a:t>
            </a:r>
            <a:endParaRPr lang="en-US" sz="1850" dirty="0"/>
          </a:p>
        </p:txBody>
      </p:sp>
      <p:sp>
        <p:nvSpPr>
          <p:cNvPr id="6" name="Text 4"/>
          <p:cNvSpPr/>
          <p:nvPr/>
        </p:nvSpPr>
        <p:spPr>
          <a:xfrm>
            <a:off x="837724" y="555224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Returns JSON movie details</a:t>
            </a:r>
            <a:endParaRPr lang="en-US" sz="1850" dirty="0"/>
          </a:p>
        </p:txBody>
      </p:sp>
      <p:sp>
        <p:nvSpPr>
          <p:cNvPr id="7" name="Text 5"/>
          <p:cNvSpPr/>
          <p:nvPr/>
        </p:nvSpPr>
        <p:spPr>
          <a:xfrm>
            <a:off x="7614761" y="351282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Performance</a:t>
            </a:r>
            <a:endParaRPr lang="en-US" sz="2200" dirty="0"/>
          </a:p>
        </p:txBody>
      </p:sp>
      <p:sp>
        <p:nvSpPr>
          <p:cNvPr id="8" name="Text 6"/>
          <p:cNvSpPr/>
          <p:nvPr/>
        </p:nvSpPr>
        <p:spPr>
          <a:xfrm>
            <a:off x="7614761" y="4104084"/>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Cache results and use async processing.</a:t>
            </a:r>
            <a:endParaRPr lang="en-US" sz="1850" dirty="0"/>
          </a:p>
        </p:txBody>
      </p:sp>
      <p:sp>
        <p:nvSpPr>
          <p:cNvPr id="9" name="Text 7"/>
          <p:cNvSpPr/>
          <p:nvPr/>
        </p:nvSpPr>
        <p:spPr>
          <a:xfrm>
            <a:off x="7614761" y="4702493"/>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Example endpoint: /recommendations/{userId}</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994547"/>
            <a:ext cx="7614047"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User Interface and Integration</a:t>
            </a:r>
            <a:endParaRPr lang="en-US" sz="4400" dirty="0"/>
          </a:p>
        </p:txBody>
      </p:sp>
      <p:pic>
        <p:nvPicPr>
          <p:cNvPr id="4" name="Image 1" descr="preencoded.png"/>
          <p:cNvPicPr>
            <a:picLocks noChangeAspect="1"/>
          </p:cNvPicPr>
          <p:nvPr/>
        </p:nvPicPr>
        <p:blipFill>
          <a:blip r:embed="rId4"/>
          <a:stretch>
            <a:fillRect/>
          </a:stretch>
        </p:blipFill>
        <p:spPr>
          <a:xfrm>
            <a:off x="837724" y="5099328"/>
            <a:ext cx="598408" cy="598408"/>
          </a:xfrm>
          <a:prstGeom prst="rect">
            <a:avLst/>
          </a:prstGeom>
        </p:spPr>
      </p:pic>
      <p:sp>
        <p:nvSpPr>
          <p:cNvPr id="5" name="Text 1"/>
          <p:cNvSpPr/>
          <p:nvPr/>
        </p:nvSpPr>
        <p:spPr>
          <a:xfrm>
            <a:off x="1675448" y="5199578"/>
            <a:ext cx="2176582"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Front-end Tech</a:t>
            </a:r>
            <a:endParaRPr lang="en-US" sz="2200" dirty="0"/>
          </a:p>
        </p:txBody>
      </p:sp>
      <p:sp>
        <p:nvSpPr>
          <p:cNvPr id="6" name="Text 2"/>
          <p:cNvSpPr/>
          <p:nvPr/>
        </p:nvSpPr>
        <p:spPr>
          <a:xfrm>
            <a:off x="1675448" y="5695117"/>
            <a:ext cx="2176582"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React, Angular, or Thymeleaf for UI.</a:t>
            </a:r>
            <a:endParaRPr lang="en-US" sz="1850" dirty="0"/>
          </a:p>
        </p:txBody>
      </p:sp>
      <p:pic>
        <p:nvPicPr>
          <p:cNvPr id="7" name="Image 2" descr="preencoded.png"/>
          <p:cNvPicPr>
            <a:picLocks noChangeAspect="1"/>
          </p:cNvPicPr>
          <p:nvPr/>
        </p:nvPicPr>
        <p:blipFill>
          <a:blip r:embed="rId5"/>
          <a:stretch>
            <a:fillRect/>
          </a:stretch>
        </p:blipFill>
        <p:spPr>
          <a:xfrm>
            <a:off x="4151233" y="5099328"/>
            <a:ext cx="598408" cy="598408"/>
          </a:xfrm>
          <a:prstGeom prst="rect">
            <a:avLst/>
          </a:prstGeom>
        </p:spPr>
      </p:pic>
      <p:sp>
        <p:nvSpPr>
          <p:cNvPr id="8" name="Text 3"/>
          <p:cNvSpPr/>
          <p:nvPr/>
        </p:nvSpPr>
        <p:spPr>
          <a:xfrm>
            <a:off x="4988957" y="5199578"/>
            <a:ext cx="2176582"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UI Components</a:t>
            </a:r>
            <a:endParaRPr lang="en-US" sz="2200" dirty="0"/>
          </a:p>
        </p:txBody>
      </p:sp>
      <p:sp>
        <p:nvSpPr>
          <p:cNvPr id="9" name="Text 4"/>
          <p:cNvSpPr/>
          <p:nvPr/>
        </p:nvSpPr>
        <p:spPr>
          <a:xfrm>
            <a:off x="4988957" y="5695117"/>
            <a:ext cx="2176582"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Browse, search, and display recommendations.</a:t>
            </a:r>
            <a:endParaRPr lang="en-US" sz="1850" dirty="0"/>
          </a:p>
        </p:txBody>
      </p:sp>
      <p:pic>
        <p:nvPicPr>
          <p:cNvPr id="10" name="Image 3" descr="preencoded.png"/>
          <p:cNvPicPr>
            <a:picLocks noChangeAspect="1"/>
          </p:cNvPicPr>
          <p:nvPr/>
        </p:nvPicPr>
        <p:blipFill>
          <a:blip r:embed="rId6"/>
          <a:stretch>
            <a:fillRect/>
          </a:stretch>
        </p:blipFill>
        <p:spPr>
          <a:xfrm>
            <a:off x="7464743" y="5099328"/>
            <a:ext cx="598408" cy="598408"/>
          </a:xfrm>
          <a:prstGeom prst="rect">
            <a:avLst/>
          </a:prstGeom>
        </p:spPr>
      </p:pic>
      <p:sp>
        <p:nvSpPr>
          <p:cNvPr id="11" name="Text 5"/>
          <p:cNvSpPr/>
          <p:nvPr/>
        </p:nvSpPr>
        <p:spPr>
          <a:xfrm>
            <a:off x="8302466" y="5199578"/>
            <a:ext cx="2176582"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Security</a:t>
            </a:r>
            <a:endParaRPr lang="en-US" sz="2200" dirty="0"/>
          </a:p>
        </p:txBody>
      </p:sp>
      <p:sp>
        <p:nvSpPr>
          <p:cNvPr id="12" name="Text 6"/>
          <p:cNvSpPr/>
          <p:nvPr/>
        </p:nvSpPr>
        <p:spPr>
          <a:xfrm>
            <a:off x="8302466" y="5695117"/>
            <a:ext cx="2176582" cy="1149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Spring Security handles authentication.</a:t>
            </a:r>
            <a:endParaRPr lang="en-US" sz="1850" dirty="0"/>
          </a:p>
        </p:txBody>
      </p:sp>
      <p:pic>
        <p:nvPicPr>
          <p:cNvPr id="13" name="Image 4" descr="preencoded.png"/>
          <p:cNvPicPr>
            <a:picLocks noChangeAspect="1"/>
          </p:cNvPicPr>
          <p:nvPr/>
        </p:nvPicPr>
        <p:blipFill>
          <a:blip r:embed="rId7"/>
          <a:stretch>
            <a:fillRect/>
          </a:stretch>
        </p:blipFill>
        <p:spPr>
          <a:xfrm>
            <a:off x="10778252" y="5099328"/>
            <a:ext cx="598408" cy="598408"/>
          </a:xfrm>
          <a:prstGeom prst="rect">
            <a:avLst/>
          </a:prstGeom>
        </p:spPr>
      </p:pic>
      <p:sp>
        <p:nvSpPr>
          <p:cNvPr id="14" name="Text 7"/>
          <p:cNvSpPr/>
          <p:nvPr/>
        </p:nvSpPr>
        <p:spPr>
          <a:xfrm>
            <a:off x="11615976" y="5199578"/>
            <a:ext cx="2176701"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Personalization</a:t>
            </a:r>
            <a:endParaRPr lang="en-US" sz="2200" dirty="0"/>
          </a:p>
        </p:txBody>
      </p:sp>
      <p:sp>
        <p:nvSpPr>
          <p:cNvPr id="15" name="Text 8"/>
          <p:cNvSpPr/>
          <p:nvPr/>
        </p:nvSpPr>
        <p:spPr>
          <a:xfrm>
            <a:off x="11615976" y="5695117"/>
            <a:ext cx="2176701"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Show recommendations based on user history.</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62908"/>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Conclusion and Future Enhancements</a:t>
            </a:r>
            <a:endParaRPr lang="en-US" sz="4400" dirty="0"/>
          </a:p>
        </p:txBody>
      </p:sp>
      <p:sp>
        <p:nvSpPr>
          <p:cNvPr id="4" name="Shape 1"/>
          <p:cNvSpPr/>
          <p:nvPr/>
        </p:nvSpPr>
        <p:spPr>
          <a:xfrm>
            <a:off x="837724" y="3129915"/>
            <a:ext cx="179427" cy="1261586"/>
          </a:xfrm>
          <a:prstGeom prst="roundRect">
            <a:avLst>
              <a:gd name="adj" fmla="val 20012"/>
            </a:avLst>
          </a:prstGeom>
          <a:solidFill>
            <a:srgbClr val="315251"/>
          </a:solidFill>
          <a:ln/>
        </p:spPr>
        <p:txBody>
          <a:bodyPr/>
          <a:lstStyle/>
          <a:p>
            <a:endParaRPr lang="en-IN"/>
          </a:p>
        </p:txBody>
      </p:sp>
      <p:sp>
        <p:nvSpPr>
          <p:cNvPr id="5" name="Text 2"/>
          <p:cNvSpPr/>
          <p:nvPr/>
        </p:nvSpPr>
        <p:spPr>
          <a:xfrm>
            <a:off x="1376124" y="312991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Summary</a:t>
            </a:r>
            <a:endParaRPr lang="en-US" sz="2200" dirty="0"/>
          </a:p>
        </p:txBody>
      </p:sp>
      <p:sp>
        <p:nvSpPr>
          <p:cNvPr id="6" name="Text 3"/>
          <p:cNvSpPr/>
          <p:nvPr/>
        </p:nvSpPr>
        <p:spPr>
          <a:xfrm>
            <a:off x="1376124" y="3625453"/>
            <a:ext cx="6930152"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Built a scalable movie recommendation system using KNN and Spring Boot.</a:t>
            </a:r>
            <a:endParaRPr lang="en-US" sz="1850" dirty="0"/>
          </a:p>
        </p:txBody>
      </p:sp>
      <p:sp>
        <p:nvSpPr>
          <p:cNvPr id="7" name="Shape 4"/>
          <p:cNvSpPr/>
          <p:nvPr/>
        </p:nvSpPr>
        <p:spPr>
          <a:xfrm>
            <a:off x="1196697" y="4630817"/>
            <a:ext cx="179427" cy="878562"/>
          </a:xfrm>
          <a:prstGeom prst="roundRect">
            <a:avLst>
              <a:gd name="adj" fmla="val 20012"/>
            </a:avLst>
          </a:prstGeom>
          <a:solidFill>
            <a:srgbClr val="315251"/>
          </a:solidFill>
          <a:ln/>
        </p:spPr>
        <p:txBody>
          <a:bodyPr/>
          <a:lstStyle/>
          <a:p>
            <a:endParaRPr lang="en-IN"/>
          </a:p>
        </p:txBody>
      </p:sp>
      <p:sp>
        <p:nvSpPr>
          <p:cNvPr id="8" name="Text 5"/>
          <p:cNvSpPr/>
          <p:nvPr/>
        </p:nvSpPr>
        <p:spPr>
          <a:xfrm>
            <a:off x="1735098" y="463081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Future Work</a:t>
            </a:r>
            <a:endParaRPr lang="en-US" sz="2200" dirty="0"/>
          </a:p>
        </p:txBody>
      </p:sp>
      <p:sp>
        <p:nvSpPr>
          <p:cNvPr id="9" name="Text 6"/>
          <p:cNvSpPr/>
          <p:nvPr/>
        </p:nvSpPr>
        <p:spPr>
          <a:xfrm>
            <a:off x="1735098" y="5126355"/>
            <a:ext cx="6571178" cy="383024"/>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Add collaborative and content-based filtering for accuracy.</a:t>
            </a:r>
            <a:endParaRPr lang="en-US" sz="1850" dirty="0"/>
          </a:p>
        </p:txBody>
      </p:sp>
      <p:sp>
        <p:nvSpPr>
          <p:cNvPr id="10" name="Shape 7"/>
          <p:cNvSpPr/>
          <p:nvPr/>
        </p:nvSpPr>
        <p:spPr>
          <a:xfrm>
            <a:off x="1555790" y="5748695"/>
            <a:ext cx="179427" cy="878562"/>
          </a:xfrm>
          <a:prstGeom prst="roundRect">
            <a:avLst>
              <a:gd name="adj" fmla="val 20012"/>
            </a:avLst>
          </a:prstGeom>
          <a:solidFill>
            <a:srgbClr val="315251"/>
          </a:solidFill>
          <a:ln/>
        </p:spPr>
        <p:txBody>
          <a:bodyPr/>
          <a:lstStyle/>
          <a:p>
            <a:endParaRPr lang="en-IN"/>
          </a:p>
        </p:txBody>
      </p:sp>
      <p:sp>
        <p:nvSpPr>
          <p:cNvPr id="11" name="Text 8"/>
          <p:cNvSpPr/>
          <p:nvPr/>
        </p:nvSpPr>
        <p:spPr>
          <a:xfrm>
            <a:off x="2094190" y="574869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Deployment</a:t>
            </a:r>
            <a:endParaRPr lang="en-US" sz="2200" dirty="0"/>
          </a:p>
        </p:txBody>
      </p:sp>
      <p:sp>
        <p:nvSpPr>
          <p:cNvPr id="12" name="Text 9"/>
          <p:cNvSpPr/>
          <p:nvPr/>
        </p:nvSpPr>
        <p:spPr>
          <a:xfrm>
            <a:off x="2094190" y="6244233"/>
            <a:ext cx="6212086" cy="383024"/>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Use cloud platforms like AWS or Azure for hosting.</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42271-2026-B63A-B929-0FD5ECAE462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47E39B0-A51B-70B7-AA75-2DAA5B834952}"/>
              </a:ext>
            </a:extLst>
          </p:cNvPr>
          <p:cNvSpPr/>
          <p:nvPr/>
        </p:nvSpPr>
        <p:spPr>
          <a:xfrm>
            <a:off x="5326597" y="3410783"/>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THANK YOU!</a:t>
            </a:r>
            <a:endParaRPr lang="en-US" sz="4400" dirty="0"/>
          </a:p>
        </p:txBody>
      </p:sp>
    </p:spTree>
    <p:extLst>
      <p:ext uri="{BB962C8B-B14F-4D97-AF65-F5344CB8AC3E}">
        <p14:creationId xmlns:p14="http://schemas.microsoft.com/office/powerpoint/2010/main" val="3836624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TotalTime>
  <Words>370</Words>
  <Application>Microsoft Office PowerPoint</Application>
  <PresentationFormat>Custom</PresentationFormat>
  <Paragraphs>76</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lakshay22csu242</cp:lastModifiedBy>
  <cp:revision>2</cp:revision>
  <dcterms:created xsi:type="dcterms:W3CDTF">2025-05-07T16:51:35Z</dcterms:created>
  <dcterms:modified xsi:type="dcterms:W3CDTF">2025-05-07T17:50:18Z</dcterms:modified>
</cp:coreProperties>
</file>